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  <p:sldMasterId id="2147483680" r:id="rId3"/>
    <p:sldMasterId id="2147483685" r:id="rId4"/>
  </p:sldMasterIdLst>
  <p:notesMasterIdLst>
    <p:notesMasterId r:id="rId11"/>
  </p:notesMasterIdLst>
  <p:handoutMasterIdLst>
    <p:handoutMasterId r:id="rId12"/>
  </p:handoutMasterIdLst>
  <p:sldIdLst>
    <p:sldId id="567" r:id="rId5"/>
    <p:sldId id="547" r:id="rId6"/>
    <p:sldId id="575" r:id="rId7"/>
    <p:sldId id="579" r:id="rId8"/>
    <p:sldId id="576" r:id="rId9"/>
    <p:sldId id="566" r:id="rId10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семгазиева Ботагоз" initials="ИБ" lastIdx="2" clrIdx="0">
    <p:extLst>
      <p:ext uri="{19B8F6BF-5375-455C-9EA6-DF929625EA0E}">
        <p15:presenceInfo xmlns:p15="http://schemas.microsoft.com/office/powerpoint/2012/main" userId="S-1-5-21-365828103-1482492235-619646970-45772" providerId="AD"/>
      </p:ext>
    </p:extLst>
  </p:cmAuthor>
  <p:cmAuthor id="2" name="Асенова Зарина" initials="АЗ" lastIdx="1" clrIdx="1">
    <p:extLst>
      <p:ext uri="{19B8F6BF-5375-455C-9EA6-DF929625EA0E}">
        <p15:presenceInfo xmlns:p15="http://schemas.microsoft.com/office/powerpoint/2012/main" userId="S-1-5-21-365828103-1482492235-619646970-31438" providerId="AD"/>
      </p:ext>
    </p:extLst>
  </p:cmAuthor>
  <p:cmAuthor id="3" name="Mustafin, Damir" initials="MD" lastIdx="2" clrIdx="2">
    <p:extLst>
      <p:ext uri="{19B8F6BF-5375-455C-9EA6-DF929625EA0E}">
        <p15:presenceInfo xmlns:p15="http://schemas.microsoft.com/office/powerpoint/2012/main" userId="S-1-5-21-2367427073-2384121018-2307391108-1777" providerId="AD"/>
      </p:ext>
    </p:extLst>
  </p:cmAuthor>
  <p:cmAuthor id="4" name="Алпысбаев Каныш" initials="АК" lastIdx="2" clrIdx="3">
    <p:extLst>
      <p:ext uri="{19B8F6BF-5375-455C-9EA6-DF929625EA0E}">
        <p15:presenceInfo xmlns:p15="http://schemas.microsoft.com/office/powerpoint/2012/main" userId="S-1-5-21-365828103-1482492235-619646970-29807" providerId="AD"/>
      </p:ext>
    </p:extLst>
  </p:cmAuthor>
  <p:cmAuthor id="5" name="Аусат Мирас" initials="АМ" lastIdx="1" clrIdx="4">
    <p:extLst>
      <p:ext uri="{19B8F6BF-5375-455C-9EA6-DF929625EA0E}">
        <p15:presenceInfo xmlns:p15="http://schemas.microsoft.com/office/powerpoint/2012/main" userId="S-1-5-21-365828103-1482492235-619646970-57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2A51E"/>
    <a:srgbClr val="FFC000"/>
    <a:srgbClr val="E99D23"/>
    <a:srgbClr val="FFCCCC"/>
    <a:srgbClr val="33CCCC"/>
    <a:srgbClr val="00CC99"/>
    <a:srgbClr val="008080"/>
    <a:srgbClr val="4D4D4D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57" d="100"/>
          <a:sy n="57" d="100"/>
        </p:scale>
        <p:origin x="662" y="4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14CE2-B773-400C-AB0F-082BD6CD181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F803D-3B23-4C44-8E9E-9DC7FC782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22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769BC-DB48-4463-91AD-F8B8C15CFEE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42604-D00E-4617-914C-06B83DC58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2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2604-D00E-4617-914C-06B83DC58F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5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2604-D00E-4617-914C-06B83DC58F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82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2604-D00E-4617-914C-06B83DC58F1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1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2604-D00E-4617-914C-06B83DC58F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0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2604-D00E-4617-914C-06B83DC58F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0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DCEF-55D7-46A9-B137-658C75BBA416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EB58-934B-4B1D-9AB7-65F92674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0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EE7E-EBCE-4240-814B-1A10F21FB084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EB58-934B-4B1D-9AB7-65F92674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7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FDFC-1B6D-4206-9705-1807126385A5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EB58-934B-4B1D-9AB7-65F92674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0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76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>
                <a:latin typeface="Calibri" panose="020F0502020204030204" pitchFamily="34" charset="0"/>
              </a:defRPr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14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21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>
                <a:latin typeface="Calibri" panose="020F0502020204030204" pitchFamily="34" charset="0"/>
              </a:defRPr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14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74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>
                <a:latin typeface="Calibri" panose="020F0502020204030204" pitchFamily="34" charset="0"/>
              </a:defRPr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56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31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6CA8-E29E-4631-ACCE-5F221CB6073C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EB58-934B-4B1D-9AB7-65F92674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1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619C-11EC-4B16-8D4E-B6391F0F7B2A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EB58-934B-4B1D-9AB7-65F92674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7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6E85-C555-4C8E-907F-4BDDAB982FAA}" type="datetime1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EB58-934B-4B1D-9AB7-65F92674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1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247A-EBE0-4FCE-A5D9-397DCB16A7BD}" type="datetime1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EB58-934B-4B1D-9AB7-65F92674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6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F173-F05F-4506-9617-93EE345AC5BF}" type="datetime1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EB58-934B-4B1D-9AB7-65F92674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6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AD42-4F92-433A-8239-71468CBC59A1}" type="datetime1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EB58-934B-4B1D-9AB7-65F92674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E479-D43B-4B0B-B11B-4C534AB04555}" type="datetime1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EB58-934B-4B1D-9AB7-65F92674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1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E7A-61CA-4829-A04D-B57C7107AB0F}" type="datetime1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EB58-934B-4B1D-9AB7-65F92674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4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.bin"/><Relationship Id="rId5" Type="http://schemas.openxmlformats.org/officeDocument/2006/relationships/tags" Target="../tags/tag2.xml"/><Relationship Id="rId4" Type="http://schemas.openxmlformats.org/officeDocument/2006/relationships/vmlDrawing" Target="../drawings/vmlDrawing2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3.bin"/><Relationship Id="rId5" Type="http://schemas.openxmlformats.org/officeDocument/2006/relationships/tags" Target="../tags/tag3.xml"/><Relationship Id="rId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9AEB2-8C03-4A3D-A1B0-035A3D6B0AC6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EB58-934B-4B1D-9AB7-65F92674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1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843" y="-34360"/>
            <a:ext cx="10354407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ru-RU" noProof="0" dirty="0"/>
              <a:t>Заголовок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62708" y="1508760"/>
            <a:ext cx="11074087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771372" y="6504134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8FF180E-4D48-4488-A6B3-42D215296A51}" type="slidenum">
              <a:rPr lang="ru-RU" sz="1000" smtClean="0">
                <a:solidFill>
                  <a:prstClr val="black"/>
                </a:solidFill>
              </a:rPr>
              <a:pPr/>
              <a:t>‹#›</a:t>
            </a:fld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id="{36E31679-D39D-4FA3-9D03-7485C4DECE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5" y="302871"/>
            <a:ext cx="2294133" cy="365326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 flipV="1">
            <a:off x="-21609" y="871601"/>
            <a:ext cx="12213610" cy="45719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3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843" y="-34360"/>
            <a:ext cx="10354407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ru-RU" noProof="0" dirty="0"/>
              <a:t>Заголовок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62708" y="1508760"/>
            <a:ext cx="11074087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771372" y="6504134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8FF180E-4D48-4488-A6B3-42D215296A51}" type="slidenum">
              <a:rPr lang="ru-RU" sz="1000" smtClean="0">
                <a:solidFill>
                  <a:prstClr val="black"/>
                </a:solidFill>
              </a:rPr>
              <a:pPr/>
              <a:t>‹#›</a:t>
            </a:fld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id="{36E31679-D39D-4FA3-9D03-7485C4DECE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5" y="302871"/>
            <a:ext cx="2294133" cy="365326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 flipV="1">
            <a:off x="-21609" y="871601"/>
            <a:ext cx="12213610" cy="45719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3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9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843" y="-34360"/>
            <a:ext cx="10354407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ru-RU" noProof="0" dirty="0"/>
              <a:t>Заголовок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62708" y="1508760"/>
            <a:ext cx="11074087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771372" y="6504134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8FF180E-4D48-4488-A6B3-42D215296A51}" type="slidenum">
              <a:rPr lang="ru-RU" sz="1000" smtClean="0">
                <a:solidFill>
                  <a:prstClr val="black"/>
                </a:solidFill>
              </a:rPr>
              <a:pPr/>
              <a:t>‹#›</a:t>
            </a:fld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id="{36E31679-D39D-4FA3-9D03-7485C4DECE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5" y="302871"/>
            <a:ext cx="2294133" cy="365326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 flipV="1">
            <a:off x="-21609" y="871601"/>
            <a:ext cx="12213610" cy="45719"/>
          </a:xfrm>
          <a:prstGeom prst="rect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3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15.emf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4551" r="3257" b="13496"/>
          <a:stretch/>
        </p:blipFill>
        <p:spPr>
          <a:xfrm>
            <a:off x="0" y="0"/>
            <a:ext cx="12192000" cy="6877878"/>
          </a:xfrm>
          <a:prstGeom prst="rect">
            <a:avLst/>
          </a:prstGeom>
        </p:spPr>
      </p:pic>
      <p:sp>
        <p:nvSpPr>
          <p:cNvPr id="9" name="Прямоугольный треугольник 3"/>
          <p:cNvSpPr/>
          <p:nvPr/>
        </p:nvSpPr>
        <p:spPr>
          <a:xfrm>
            <a:off x="-1" y="11857"/>
            <a:ext cx="12192000" cy="6866021"/>
          </a:xfrm>
          <a:custGeom>
            <a:avLst/>
            <a:gdLst>
              <a:gd name="connsiteX0" fmla="*/ 0 w 12192000"/>
              <a:gd name="connsiteY0" fmla="*/ 6858000 h 6858000"/>
              <a:gd name="connsiteX1" fmla="*/ 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0 w 12192000"/>
              <a:gd name="connsiteY1" fmla="*/ 0 h 6858000"/>
              <a:gd name="connsiteX2" fmla="*/ 1387642 w 12192000"/>
              <a:gd name="connsiteY2" fmla="*/ 76200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66021 h 6866021"/>
              <a:gd name="connsiteX1" fmla="*/ 0 w 12192000"/>
              <a:gd name="connsiteY1" fmla="*/ 8021 h 6866021"/>
              <a:gd name="connsiteX2" fmla="*/ 2109537 w 12192000"/>
              <a:gd name="connsiteY2" fmla="*/ 0 h 6866021"/>
              <a:gd name="connsiteX3" fmla="*/ 12192000 w 12192000"/>
              <a:gd name="connsiteY3" fmla="*/ 6866021 h 6866021"/>
              <a:gd name="connsiteX4" fmla="*/ 0 w 12192000"/>
              <a:gd name="connsiteY4" fmla="*/ 6866021 h 6866021"/>
              <a:gd name="connsiteX0" fmla="*/ 0 w 12192000"/>
              <a:gd name="connsiteY0" fmla="*/ 6866021 h 6866021"/>
              <a:gd name="connsiteX1" fmla="*/ 0 w 12192000"/>
              <a:gd name="connsiteY1" fmla="*/ 8021 h 6866021"/>
              <a:gd name="connsiteX2" fmla="*/ 2109537 w 12192000"/>
              <a:gd name="connsiteY2" fmla="*/ 0 h 6866021"/>
              <a:gd name="connsiteX3" fmla="*/ 12192000 w 12192000"/>
              <a:gd name="connsiteY3" fmla="*/ 6866021 h 6866021"/>
              <a:gd name="connsiteX4" fmla="*/ 0 w 12192000"/>
              <a:gd name="connsiteY4" fmla="*/ 6866021 h 6866021"/>
              <a:gd name="connsiteX0" fmla="*/ 0 w 12192000"/>
              <a:gd name="connsiteY0" fmla="*/ 6866021 h 6866021"/>
              <a:gd name="connsiteX1" fmla="*/ 0 w 12192000"/>
              <a:gd name="connsiteY1" fmla="*/ 8021 h 6866021"/>
              <a:gd name="connsiteX2" fmla="*/ 2109537 w 12192000"/>
              <a:gd name="connsiteY2" fmla="*/ 0 h 6866021"/>
              <a:gd name="connsiteX3" fmla="*/ 12192000 w 12192000"/>
              <a:gd name="connsiteY3" fmla="*/ 6866021 h 6866021"/>
              <a:gd name="connsiteX4" fmla="*/ 0 w 12192000"/>
              <a:gd name="connsiteY4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66021">
                <a:moveTo>
                  <a:pt x="0" y="6866021"/>
                </a:moveTo>
                <a:lnTo>
                  <a:pt x="0" y="8021"/>
                </a:lnTo>
                <a:lnTo>
                  <a:pt x="2109537" y="0"/>
                </a:lnTo>
                <a:cubicBezTo>
                  <a:pt x="3264568" y="2874211"/>
                  <a:pt x="6432884" y="5315284"/>
                  <a:pt x="12192000" y="6866021"/>
                </a:cubicBezTo>
                <a:lnTo>
                  <a:pt x="0" y="6866021"/>
                </a:lnTo>
                <a:close/>
              </a:path>
            </a:pathLst>
          </a:cu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ый треугольник 4"/>
          <p:cNvSpPr/>
          <p:nvPr/>
        </p:nvSpPr>
        <p:spPr>
          <a:xfrm flipH="1">
            <a:off x="4146881" y="0"/>
            <a:ext cx="8045117" cy="6889735"/>
          </a:xfrm>
          <a:custGeom>
            <a:avLst/>
            <a:gdLst>
              <a:gd name="connsiteX0" fmla="*/ 0 w 8045115"/>
              <a:gd name="connsiteY0" fmla="*/ 5141494 h 5141494"/>
              <a:gd name="connsiteX1" fmla="*/ 0 w 8045115"/>
              <a:gd name="connsiteY1" fmla="*/ 0 h 5141494"/>
              <a:gd name="connsiteX2" fmla="*/ 8045115 w 8045115"/>
              <a:gd name="connsiteY2" fmla="*/ 5141494 h 5141494"/>
              <a:gd name="connsiteX3" fmla="*/ 0 w 8045115"/>
              <a:gd name="connsiteY3" fmla="*/ 5141494 h 5141494"/>
              <a:gd name="connsiteX0" fmla="*/ 0 w 8045115"/>
              <a:gd name="connsiteY0" fmla="*/ 5141494 h 5141494"/>
              <a:gd name="connsiteX1" fmla="*/ 0 w 8045115"/>
              <a:gd name="connsiteY1" fmla="*/ 0 h 5141494"/>
              <a:gd name="connsiteX2" fmla="*/ 8045115 w 8045115"/>
              <a:gd name="connsiteY2" fmla="*/ 5141494 h 5141494"/>
              <a:gd name="connsiteX3" fmla="*/ 0 w 8045115"/>
              <a:gd name="connsiteY3" fmla="*/ 5141494 h 5141494"/>
              <a:gd name="connsiteX0" fmla="*/ 0 w 8045115"/>
              <a:gd name="connsiteY0" fmla="*/ 5141494 h 5141494"/>
              <a:gd name="connsiteX1" fmla="*/ 0 w 8045115"/>
              <a:gd name="connsiteY1" fmla="*/ 0 h 5141494"/>
              <a:gd name="connsiteX2" fmla="*/ 8045115 w 8045115"/>
              <a:gd name="connsiteY2" fmla="*/ 5141494 h 5141494"/>
              <a:gd name="connsiteX3" fmla="*/ 0 w 8045115"/>
              <a:gd name="connsiteY3" fmla="*/ 5141494 h 514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5115" h="5141494">
                <a:moveTo>
                  <a:pt x="0" y="5141494"/>
                </a:moveTo>
                <a:lnTo>
                  <a:pt x="0" y="0"/>
                </a:lnTo>
                <a:cubicBezTo>
                  <a:pt x="2529305" y="3446378"/>
                  <a:pt x="3614821" y="4045284"/>
                  <a:pt x="8045115" y="5141494"/>
                </a:cubicBezTo>
                <a:lnTo>
                  <a:pt x="0" y="5141494"/>
                </a:lnTo>
                <a:close/>
              </a:path>
            </a:pathLst>
          </a:cu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0028A179-7457-4A78-A212-7AA4DD40F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7" y="1589683"/>
            <a:ext cx="3086483" cy="1849256"/>
          </a:xfrm>
          <a:prstGeom prst="rect">
            <a:avLst/>
          </a:prstGeom>
        </p:spPr>
      </p:pic>
      <p:sp>
        <p:nvSpPr>
          <p:cNvPr id="8" name="CaixaDeTexto 2">
            <a:extLst>
              <a:ext uri="{FF2B5EF4-FFF2-40B4-BE49-F238E27FC236}">
                <a16:creationId xmlns:a16="http://schemas.microsoft.com/office/drawing/2014/main" id="{26FCA80E-27B5-4FA8-A3FC-F03A61127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97" y="5920694"/>
            <a:ext cx="1572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198">
              <a:defRPr/>
            </a:pPr>
            <a:r>
              <a:rPr lang="ru-RU" altLang="pt-PT" dirty="0">
                <a:solidFill>
                  <a:prstClr val="white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ноябрь </a:t>
            </a:r>
            <a:r>
              <a:rPr lang="en-GB" altLang="pt-PT" dirty="0">
                <a:solidFill>
                  <a:prstClr val="white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ru-RU" altLang="pt-PT" dirty="0">
                <a:solidFill>
                  <a:prstClr val="white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en-GB" altLang="pt-PT" spc="400" dirty="0">
              <a:solidFill>
                <a:prstClr val="white"/>
              </a:solidFill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Straight Connector 22">
            <a:extLst>
              <a:ext uri="{FF2B5EF4-FFF2-40B4-BE49-F238E27FC236}">
                <a16:creationId xmlns:a16="http://schemas.microsoft.com/office/drawing/2014/main" id="{0886D768-7B90-458A-84EE-D9E04679FF98}"/>
              </a:ext>
            </a:extLst>
          </p:cNvPr>
          <p:cNvCxnSpPr>
            <a:cxnSpLocks/>
          </p:cNvCxnSpPr>
          <p:nvPr/>
        </p:nvCxnSpPr>
        <p:spPr>
          <a:xfrm>
            <a:off x="333858" y="4463609"/>
            <a:ext cx="53123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2">
            <a:extLst>
              <a:ext uri="{FF2B5EF4-FFF2-40B4-BE49-F238E27FC236}">
                <a16:creationId xmlns:a16="http://schemas.microsoft.com/office/drawing/2014/main" id="{2DE822B6-25BF-406C-91C9-397B969BB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65" y="4940721"/>
            <a:ext cx="6076086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198">
              <a:lnSpc>
                <a:spcPct val="85000"/>
              </a:lnSpc>
              <a:defRPr/>
            </a:pPr>
            <a:r>
              <a:rPr lang="ru-RU" sz="2400" b="1" dirty="0">
                <a:solidFill>
                  <a:srgbClr val="F7A7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Корпоративное хранилище данных</a:t>
            </a:r>
            <a:endParaRPr lang="en-US" altLang="pt-PT" sz="2400" b="1" dirty="0">
              <a:solidFill>
                <a:srgbClr val="F7A7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0886D768-7B90-458A-84EE-D9E04679FF98}"/>
              </a:ext>
            </a:extLst>
          </p:cNvPr>
          <p:cNvCxnSpPr>
            <a:cxnSpLocks/>
          </p:cNvCxnSpPr>
          <p:nvPr/>
        </p:nvCxnSpPr>
        <p:spPr>
          <a:xfrm>
            <a:off x="352553" y="5673643"/>
            <a:ext cx="52936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52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1">
            <a:extLst>
              <a:ext uri="{FF2B5EF4-FFF2-40B4-BE49-F238E27FC236}">
                <a16:creationId xmlns:a16="http://schemas.microsoft.com/office/drawing/2014/main" id="{36E31679-D39D-4FA3-9D03-7485C4DEC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70" y="121727"/>
            <a:ext cx="2144662" cy="4203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772" y="0"/>
            <a:ext cx="45719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 35"/>
          <p:cNvSpPr/>
          <p:nvPr/>
        </p:nvSpPr>
        <p:spPr>
          <a:xfrm>
            <a:off x="175491" y="0"/>
            <a:ext cx="45719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3791"/>
            <a:ext cx="12192000" cy="554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5263" y="157190"/>
            <a:ext cx="820189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98">
              <a:lnSpc>
                <a:spcPct val="85000"/>
              </a:lnSpc>
              <a:defRPr/>
            </a:pPr>
            <a:r>
              <a:rPr lang="ru-RU" sz="2400" b="1" dirty="0">
                <a:solidFill>
                  <a:srgbClr val="F2A51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Корпоративное хранилище данных</a:t>
            </a:r>
            <a:endParaRPr lang="en-US" altLang="pt-PT" sz="2400" b="1" dirty="0">
              <a:solidFill>
                <a:srgbClr val="F2A51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6"/>
          <p:cNvSpPr txBox="1">
            <a:spLocks/>
          </p:cNvSpPr>
          <p:nvPr/>
        </p:nvSpPr>
        <p:spPr>
          <a:xfrm>
            <a:off x="5989790" y="1188208"/>
            <a:ext cx="5258512" cy="50206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ru-RU" sz="1700" dirty="0">
                <a:latin typeface="Century Gothic" panose="020B0502020202020204" pitchFamily="34" charset="0"/>
                <a:cs typeface="Arial" panose="020B0604020202020204" pitchFamily="34" charset="0"/>
              </a:rPr>
              <a:t>Работа над проектом начиналась в ситуации отсутствия</a:t>
            </a:r>
            <a:r>
              <a:rPr 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kk-KZ" sz="1700" dirty="0">
                <a:latin typeface="Century Gothic" panose="020B0502020202020204" pitchFamily="34" charset="0"/>
                <a:cs typeface="Arial" panose="020B0604020202020204" pitchFamily="34" charset="0"/>
              </a:rPr>
              <a:t>в компании</a:t>
            </a:r>
            <a:r>
              <a:rPr lang="ru-RU" sz="1700" dirty="0">
                <a:latin typeface="Century Gothic" panose="020B0502020202020204" pitchFamily="34" charset="0"/>
                <a:cs typeface="Arial" panose="020B0604020202020204" pitchFamily="34" charset="0"/>
              </a:rPr>
              <a:t> какой-либо стандартизации процессов сбора и хранения данных, когда одни и те же показатели в разных отчетах или системах абсолютно по-разному назывались, измерялись, рассчитывались.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ru-RU" sz="1700" dirty="0">
                <a:latin typeface="Century Gothic" panose="020B0502020202020204" pitchFamily="34" charset="0"/>
                <a:cs typeface="Arial" panose="020B0604020202020204" pitchFamily="34" charset="0"/>
              </a:rPr>
              <a:t>Именно первая часть реализации проекта оказался наиболее трудоемким. На этом этапе проводились работы по построению полноценной модели данных, единой системе классификации и кодирования справочников, а также нормализацией и стандартизацией процессов сбора и обработки данных.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ru-RU" sz="1700" dirty="0">
                <a:latin typeface="Century Gothic" panose="020B0502020202020204" pitchFamily="34" charset="0"/>
                <a:cs typeface="Arial" panose="020B0604020202020204" pitchFamily="34" charset="0"/>
              </a:rPr>
              <a:t>В ходе реализации проекта обеспечена возможность собирать в хранилище данные из различных источников, таких как информационные системы, веб-ресурсы и </a:t>
            </a:r>
            <a:r>
              <a:rPr 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excel-</a:t>
            </a:r>
            <a:r>
              <a:rPr lang="kk-KZ" sz="1700" dirty="0">
                <a:latin typeface="Century Gothic" panose="020B0502020202020204" pitchFamily="34" charset="0"/>
                <a:cs typeface="Arial" panose="020B0604020202020204" pitchFamily="34" charset="0"/>
              </a:rPr>
              <a:t>формуляры</a:t>
            </a:r>
            <a:r>
              <a:rPr lang="ru-RU" sz="17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5" y="957138"/>
            <a:ext cx="5345330" cy="53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4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1">
            <a:extLst>
              <a:ext uri="{FF2B5EF4-FFF2-40B4-BE49-F238E27FC236}">
                <a16:creationId xmlns:a16="http://schemas.microsoft.com/office/drawing/2014/main" id="{36E31679-D39D-4FA3-9D03-7485C4DEC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70" y="121727"/>
            <a:ext cx="2144662" cy="4203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772" y="0"/>
            <a:ext cx="45719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 35"/>
          <p:cNvSpPr/>
          <p:nvPr/>
        </p:nvSpPr>
        <p:spPr>
          <a:xfrm>
            <a:off x="175491" y="0"/>
            <a:ext cx="45719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3791"/>
            <a:ext cx="12192000" cy="554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5263" y="157190"/>
            <a:ext cx="820189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98">
              <a:lnSpc>
                <a:spcPct val="85000"/>
              </a:lnSpc>
              <a:defRPr/>
            </a:pPr>
            <a:r>
              <a:rPr lang="kk-KZ" altLang="pt-PT" sz="2400" b="1" dirty="0">
                <a:solidFill>
                  <a:srgbClr val="F2A51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Текущая архитектура проекта</a:t>
            </a:r>
            <a:endParaRPr lang="en-US" altLang="pt-PT" sz="2400" b="1" dirty="0">
              <a:solidFill>
                <a:srgbClr val="F2A51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1486" y="3122761"/>
            <a:ext cx="3215509" cy="2605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581" y="3235401"/>
            <a:ext cx="2337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dirty="0">
                <a:latin typeface="Century Gothic" panose="020B0502020202020204" pitchFamily="34" charset="0"/>
                <a:cs typeface="Arial" panose="020B0604020202020204" pitchFamily="34" charset="0"/>
              </a:rPr>
              <a:t>Источники данных</a:t>
            </a:r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88" y="3603838"/>
            <a:ext cx="502738" cy="502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97534" y="4106576"/>
            <a:ext cx="19526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sz="1100" dirty="0"/>
              <a:t>Корпоративные информационные системы</a:t>
            </a:r>
            <a:endParaRPr lang="en-US" sz="11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4" t="18160" r="15377" b="18443"/>
          <a:stretch/>
        </p:blipFill>
        <p:spPr>
          <a:xfrm>
            <a:off x="2699336" y="4588112"/>
            <a:ext cx="769252" cy="7332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52190" y="5352252"/>
            <a:ext cx="1952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sz="1100" dirty="0"/>
              <a:t>Интернет ресурсы</a:t>
            </a:r>
            <a:endParaRPr lang="en-US" sz="11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0" y="4509036"/>
            <a:ext cx="812321" cy="8123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1210" y="5352252"/>
            <a:ext cx="1952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 dirty="0"/>
              <a:t>Excel</a:t>
            </a:r>
            <a:r>
              <a:rPr lang="kk-KZ" sz="1100" dirty="0"/>
              <a:t> файлы</a:t>
            </a:r>
            <a:endParaRPr lang="en-US" sz="1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61866" y="3122761"/>
            <a:ext cx="1305927" cy="2605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89" y="4288930"/>
            <a:ext cx="1063322" cy="10633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06208" y="3396856"/>
            <a:ext cx="101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ETL </a:t>
            </a:r>
            <a:r>
              <a:rPr lang="kk-KZ" dirty="0"/>
              <a:t>процессы</a:t>
            </a:r>
            <a:endParaRPr lang="en-US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895034" y="4320857"/>
            <a:ext cx="258793" cy="29918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42664" y="3122761"/>
            <a:ext cx="3273864" cy="2605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5009" y="3235401"/>
            <a:ext cx="2489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Корпоративное хранилище данных</a:t>
            </a:r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82" y="4499269"/>
            <a:ext cx="763203" cy="76320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989005" y="5297052"/>
            <a:ext cx="1423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sz="1100" dirty="0"/>
              <a:t>Слой первичных данных</a:t>
            </a:r>
            <a:endParaRPr lang="en-US" sz="11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26" y="4080865"/>
            <a:ext cx="763203" cy="76320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999433" y="4844983"/>
            <a:ext cx="15300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sz="1100" dirty="0"/>
              <a:t>Слой преобразованных данных</a:t>
            </a:r>
            <a:endParaRPr lang="en-US" sz="11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527" y="3649802"/>
            <a:ext cx="763203" cy="76320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055815" y="4441411"/>
            <a:ext cx="1399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sz="1100" dirty="0"/>
              <a:t>Витрины данных</a:t>
            </a:r>
            <a:endParaRPr lang="en-US" sz="1100" dirty="0"/>
          </a:p>
        </p:txBody>
      </p:sp>
      <p:sp>
        <p:nvSpPr>
          <p:cNvPr id="33" name="Стрелка вправо 32"/>
          <p:cNvSpPr/>
          <p:nvPr/>
        </p:nvSpPr>
        <p:spPr>
          <a:xfrm>
            <a:off x="5676472" y="4320857"/>
            <a:ext cx="258793" cy="29918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9442980" y="4320857"/>
            <a:ext cx="258793" cy="29918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9455648" y="5250127"/>
            <a:ext cx="258793" cy="29918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9455648" y="3391587"/>
            <a:ext cx="258793" cy="29918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29" y="3114248"/>
            <a:ext cx="671488" cy="67148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865657" y="2861151"/>
            <a:ext cx="1399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/>
              <a:t>Аналитика</a:t>
            </a:r>
            <a:endParaRPr lang="en-US" sz="11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04" y="4163183"/>
            <a:ext cx="771459" cy="77145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865655" y="3914854"/>
            <a:ext cx="1399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 err="1"/>
              <a:t>Дашборды</a:t>
            </a:r>
            <a:endParaRPr lang="en-US" sz="1100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712" y="5299577"/>
            <a:ext cx="635718" cy="63571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853561" y="5042365"/>
            <a:ext cx="1399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/>
              <a:t>Отчеты</a:t>
            </a:r>
            <a:endParaRPr lang="en-US" sz="11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69642" y="6002034"/>
            <a:ext cx="8746886" cy="4581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rgbClr val="002060"/>
                  </a:solidFill>
                </a:ln>
              </a:rPr>
              <a:t>ИНТЕГРАЦИОННАЯ ШИНЫ</a:t>
            </a:r>
            <a:endParaRPr lang="en-US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16200000">
            <a:off x="7628766" y="5720657"/>
            <a:ext cx="258793" cy="29918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45" name="Двойная стрелка влево/вправо 44"/>
          <p:cNvSpPr/>
          <p:nvPr/>
        </p:nvSpPr>
        <p:spPr>
          <a:xfrm rot="5400000">
            <a:off x="2032041" y="5759073"/>
            <a:ext cx="283632" cy="19751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569642" y="2665562"/>
            <a:ext cx="10774094" cy="9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69642" y="1475334"/>
            <a:ext cx="321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Оперативный доступ к нужной информации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75700" y="1494794"/>
            <a:ext cx="272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Продолжительная сохранность данных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93053" y="1503141"/>
            <a:ext cx="3850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Исключение влияния бизнес-аналитики на другие процессы и системы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1">
            <a:extLst>
              <a:ext uri="{FF2B5EF4-FFF2-40B4-BE49-F238E27FC236}">
                <a16:creationId xmlns:a16="http://schemas.microsoft.com/office/drawing/2014/main" id="{36E31679-D39D-4FA3-9D03-7485C4DEC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70" y="121727"/>
            <a:ext cx="2144662" cy="4203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772" y="0"/>
            <a:ext cx="45719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 35"/>
          <p:cNvSpPr/>
          <p:nvPr/>
        </p:nvSpPr>
        <p:spPr>
          <a:xfrm>
            <a:off x="175491" y="0"/>
            <a:ext cx="45719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3791"/>
            <a:ext cx="12192000" cy="554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5263" y="157190"/>
            <a:ext cx="820189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98">
              <a:lnSpc>
                <a:spcPct val="85000"/>
              </a:lnSpc>
              <a:defRPr/>
            </a:pPr>
            <a:r>
              <a:rPr lang="ru-RU" sz="2400" b="1" dirty="0">
                <a:solidFill>
                  <a:srgbClr val="F2A51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Корпоративное хранилище данных</a:t>
            </a:r>
            <a:endParaRPr lang="en-US" altLang="pt-PT" sz="2400" b="1" dirty="0">
              <a:solidFill>
                <a:srgbClr val="F2A51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Elbow Connector 131">
            <a:extLst>
              <a:ext uri="{FF2B5EF4-FFF2-40B4-BE49-F238E27FC236}">
                <a16:creationId xmlns:a16="http://schemas.microsoft.com/office/drawing/2014/main" id="{A33016BD-FE73-4349-979F-6710D967819A}"/>
              </a:ext>
            </a:extLst>
          </p:cNvPr>
          <p:cNvCxnSpPr/>
          <p:nvPr/>
        </p:nvCxnSpPr>
        <p:spPr>
          <a:xfrm rot="5400000">
            <a:off x="7541320" y="2860724"/>
            <a:ext cx="1556202" cy="192321"/>
          </a:xfrm>
          <a:prstGeom prst="bentConnector3">
            <a:avLst>
              <a:gd name="adj1" fmla="val -6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34">
            <a:extLst>
              <a:ext uri="{FF2B5EF4-FFF2-40B4-BE49-F238E27FC236}">
                <a16:creationId xmlns:a16="http://schemas.microsoft.com/office/drawing/2014/main" id="{4C1861F8-8116-E94A-82D1-D9506144D892}"/>
              </a:ext>
            </a:extLst>
          </p:cNvPr>
          <p:cNvCxnSpPr>
            <a:cxnSpLocks/>
            <a:endCxn id="31" idx="0"/>
          </p:cNvCxnSpPr>
          <p:nvPr/>
        </p:nvCxnSpPr>
        <p:spPr>
          <a:xfrm rot="10800000" flipV="1">
            <a:off x="2656942" y="3744372"/>
            <a:ext cx="5564102" cy="1461958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6">
            <a:extLst>
              <a:ext uri="{FF2B5EF4-FFF2-40B4-BE49-F238E27FC236}">
                <a16:creationId xmlns:a16="http://schemas.microsoft.com/office/drawing/2014/main" id="{5BD6A118-706F-BE4F-9310-E1EA86ED10F4}"/>
              </a:ext>
            </a:extLst>
          </p:cNvPr>
          <p:cNvSpPr/>
          <p:nvPr/>
        </p:nvSpPr>
        <p:spPr>
          <a:xfrm>
            <a:off x="451850" y="5122643"/>
            <a:ext cx="11509513" cy="133445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45C8BF9-8FB9-D444-9CB6-731E0978B881}"/>
              </a:ext>
            </a:extLst>
          </p:cNvPr>
          <p:cNvSpPr/>
          <p:nvPr/>
        </p:nvSpPr>
        <p:spPr>
          <a:xfrm>
            <a:off x="451849" y="5122642"/>
            <a:ext cx="407505" cy="133445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C649AC01-2064-6849-BA6F-E4DE659AAF37}"/>
              </a:ext>
            </a:extLst>
          </p:cNvPr>
          <p:cNvSpPr/>
          <p:nvPr/>
        </p:nvSpPr>
        <p:spPr>
          <a:xfrm>
            <a:off x="451850" y="3791503"/>
            <a:ext cx="11509513" cy="133445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E45D79D8-4B96-994C-BF81-E2C34A7565D6}"/>
              </a:ext>
            </a:extLst>
          </p:cNvPr>
          <p:cNvSpPr/>
          <p:nvPr/>
        </p:nvSpPr>
        <p:spPr>
          <a:xfrm>
            <a:off x="451849" y="3791502"/>
            <a:ext cx="407505" cy="13344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Инженер</a:t>
            </a:r>
            <a:endParaRPr lang="x-none" sz="1100" dirty="0">
              <a:latin typeface="Century Gothic" panose="020B0502020202020204" pitchFamily="34" charset="0"/>
            </a:endParaRP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535B85F7-E027-3F42-A4E5-1C7851EE705F}"/>
              </a:ext>
            </a:extLst>
          </p:cNvPr>
          <p:cNvSpPr/>
          <p:nvPr/>
        </p:nvSpPr>
        <p:spPr>
          <a:xfrm>
            <a:off x="451848" y="2455395"/>
            <a:ext cx="11509513" cy="133445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ectangle 29">
            <a:extLst>
              <a:ext uri="{FF2B5EF4-FFF2-40B4-BE49-F238E27FC236}">
                <a16:creationId xmlns:a16="http://schemas.microsoft.com/office/drawing/2014/main" id="{1B1617AE-F982-C940-AE7D-346EED0E7142}"/>
              </a:ext>
            </a:extLst>
          </p:cNvPr>
          <p:cNvSpPr/>
          <p:nvPr/>
        </p:nvSpPr>
        <p:spPr>
          <a:xfrm>
            <a:off x="451847" y="2455394"/>
            <a:ext cx="407505" cy="13344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Владелец процесса</a:t>
            </a:r>
            <a:endParaRPr lang="x-none" sz="1100" dirty="0">
              <a:latin typeface="Century Gothic" panose="020B0502020202020204" pitchFamily="34" charset="0"/>
            </a:endParaRP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0E9486E0-3E90-1E44-9DCB-52EB8A33C927}"/>
              </a:ext>
            </a:extLst>
          </p:cNvPr>
          <p:cNvSpPr/>
          <p:nvPr/>
        </p:nvSpPr>
        <p:spPr>
          <a:xfrm>
            <a:off x="451848" y="1120114"/>
            <a:ext cx="11509513" cy="133445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F413645D-FEF8-274B-A89C-261FEB431BD1}"/>
              </a:ext>
            </a:extLst>
          </p:cNvPr>
          <p:cNvSpPr/>
          <p:nvPr/>
        </p:nvSpPr>
        <p:spPr>
          <a:xfrm>
            <a:off x="451847" y="1120113"/>
            <a:ext cx="407505" cy="1334451"/>
          </a:xfrm>
          <a:prstGeom prst="rect">
            <a:avLst/>
          </a:prstGeom>
          <a:solidFill>
            <a:srgbClr val="213E8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Бизнес </a:t>
            </a:r>
            <a:endParaRPr lang="x-none" sz="11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334FA4-2C90-DE46-A016-00C92335E534}"/>
              </a:ext>
            </a:extLst>
          </p:cNvPr>
          <p:cNvSpPr txBox="1"/>
          <p:nvPr/>
        </p:nvSpPr>
        <p:spPr>
          <a:xfrm>
            <a:off x="451847" y="5120984"/>
            <a:ext cx="407505" cy="13361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100" dirty="0">
                <a:latin typeface="Century Gothic" panose="020B0502020202020204" pitchFamily="34" charset="0"/>
              </a:rPr>
              <a:t>Тех. Специалист</a:t>
            </a:r>
          </a:p>
          <a:p>
            <a:r>
              <a:rPr lang="ru-RU" sz="1100" dirty="0">
                <a:latin typeface="Century Gothic" panose="020B0502020202020204" pitchFamily="34" charset="0"/>
              </a:rPr>
              <a:t>Заказчика</a:t>
            </a:r>
            <a:endParaRPr lang="x-none" sz="1100" dirty="0">
              <a:latin typeface="Century Gothic" panose="020B0502020202020204" pitchFamily="34" charset="0"/>
            </a:endParaRPr>
          </a:p>
        </p:txBody>
      </p:sp>
      <p:sp>
        <p:nvSpPr>
          <p:cNvPr id="22" name="Rectangle 33">
            <a:extLst>
              <a:ext uri="{FF2B5EF4-FFF2-40B4-BE49-F238E27FC236}">
                <a16:creationId xmlns:a16="http://schemas.microsoft.com/office/drawing/2014/main" id="{7744976C-DB2F-F647-8319-DF63BB60C23D}"/>
              </a:ext>
            </a:extLst>
          </p:cNvPr>
          <p:cNvSpPr/>
          <p:nvPr/>
        </p:nvSpPr>
        <p:spPr>
          <a:xfrm>
            <a:off x="2238931" y="1204219"/>
            <a:ext cx="2367476" cy="1165415"/>
          </a:xfrm>
          <a:prstGeom prst="rect">
            <a:avLst/>
          </a:prstGeom>
          <a:solidFill>
            <a:srgbClr val="213F84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Формирование запроса на уточнение информации по отчетам, бизнес-процессам, источникам, методологиям</a:t>
            </a:r>
            <a:endParaRPr lang="x-none" sz="1100" dirty="0">
              <a:latin typeface="Century Gothic" panose="020B0502020202020204" pitchFamily="34" charset="0"/>
            </a:endParaRPr>
          </a:p>
        </p:txBody>
      </p:sp>
      <p:sp>
        <p:nvSpPr>
          <p:cNvPr id="23" name="Rectangle 34">
            <a:extLst>
              <a:ext uri="{FF2B5EF4-FFF2-40B4-BE49-F238E27FC236}">
                <a16:creationId xmlns:a16="http://schemas.microsoft.com/office/drawing/2014/main" id="{5D9BADE5-F320-FB4B-B493-971763F0F7A8}"/>
              </a:ext>
            </a:extLst>
          </p:cNvPr>
          <p:cNvSpPr/>
          <p:nvPr/>
        </p:nvSpPr>
        <p:spPr>
          <a:xfrm>
            <a:off x="5022865" y="1204219"/>
            <a:ext cx="2783936" cy="1165415"/>
          </a:xfrm>
          <a:prstGeom prst="rect">
            <a:avLst/>
          </a:prstGeom>
          <a:solidFill>
            <a:srgbClr val="213F84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Анализ данных от Заказчика. Формирование рекомендаций на оптимизацию показателей, отчетов и бизнес-процессов, актуализация плана управления организационными изменениями</a:t>
            </a:r>
            <a:endParaRPr lang="x-none" sz="1100" dirty="0">
              <a:latin typeface="Century Gothic" panose="020B0502020202020204" pitchFamily="34" charset="0"/>
            </a:endParaRPr>
          </a:p>
        </p:txBody>
      </p:sp>
      <p:sp>
        <p:nvSpPr>
          <p:cNvPr id="24" name="Rectangle 35">
            <a:extLst>
              <a:ext uri="{FF2B5EF4-FFF2-40B4-BE49-F238E27FC236}">
                <a16:creationId xmlns:a16="http://schemas.microsoft.com/office/drawing/2014/main" id="{54F864D8-9248-CE4F-9E2A-B616C6E8C5FD}"/>
              </a:ext>
            </a:extLst>
          </p:cNvPr>
          <p:cNvSpPr/>
          <p:nvPr/>
        </p:nvSpPr>
        <p:spPr>
          <a:xfrm>
            <a:off x="8405647" y="1204219"/>
            <a:ext cx="2367476" cy="1165415"/>
          </a:xfrm>
          <a:prstGeom prst="rect">
            <a:avLst/>
          </a:prstGeom>
          <a:solidFill>
            <a:srgbClr val="213F84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Формирование требований к отчетности и актуализация СТПО</a:t>
            </a:r>
            <a:endParaRPr lang="x-none" sz="1100" dirty="0">
              <a:latin typeface="Century Gothic" panose="020B0502020202020204" pitchFamily="34" charset="0"/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47147A56-3FA8-A94B-A2A1-716B0FDAEA6E}"/>
              </a:ext>
            </a:extLst>
          </p:cNvPr>
          <p:cNvSpPr/>
          <p:nvPr/>
        </p:nvSpPr>
        <p:spPr>
          <a:xfrm>
            <a:off x="973509" y="2547329"/>
            <a:ext cx="1673908" cy="11654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Подготовка ответа на запрос</a:t>
            </a:r>
            <a:endParaRPr lang="x-none" sz="1100" dirty="0">
              <a:latin typeface="Century Gothic" panose="020B0502020202020204" pitchFamily="34" charset="0"/>
            </a:endParaRPr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992E5E08-0976-B045-BE44-D30D7D306A0D}"/>
              </a:ext>
            </a:extLst>
          </p:cNvPr>
          <p:cNvSpPr/>
          <p:nvPr/>
        </p:nvSpPr>
        <p:spPr>
          <a:xfrm>
            <a:off x="2932499" y="2531776"/>
            <a:ext cx="1673908" cy="11654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Согласование и утверждение рекомендаций</a:t>
            </a:r>
            <a:endParaRPr lang="x-none" sz="1100" dirty="0">
              <a:latin typeface="Century Gothic" panose="020B0502020202020204" pitchFamily="34" charset="0"/>
            </a:endParaRPr>
          </a:p>
        </p:txBody>
      </p:sp>
      <p:sp>
        <p:nvSpPr>
          <p:cNvPr id="27" name="Rectangle 38">
            <a:extLst>
              <a:ext uri="{FF2B5EF4-FFF2-40B4-BE49-F238E27FC236}">
                <a16:creationId xmlns:a16="http://schemas.microsoft.com/office/drawing/2014/main" id="{BE881B05-21C2-3045-B161-62450294D046}"/>
              </a:ext>
            </a:extLst>
          </p:cNvPr>
          <p:cNvSpPr/>
          <p:nvPr/>
        </p:nvSpPr>
        <p:spPr>
          <a:xfrm>
            <a:off x="8405647" y="2550027"/>
            <a:ext cx="2367476" cy="11654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Актуализация и внедрение ВНД</a:t>
            </a:r>
            <a:endParaRPr lang="x-none" sz="1100" dirty="0">
              <a:latin typeface="Century Gothic" panose="020B0502020202020204" pitchFamily="34" charset="0"/>
            </a:endParaRPr>
          </a:p>
        </p:txBody>
      </p:sp>
      <p:sp>
        <p:nvSpPr>
          <p:cNvPr id="28" name="Rectangle 39">
            <a:extLst>
              <a:ext uri="{FF2B5EF4-FFF2-40B4-BE49-F238E27FC236}">
                <a16:creationId xmlns:a16="http://schemas.microsoft.com/office/drawing/2014/main" id="{DA478E26-4942-EF40-AB07-8E644DFA65FA}"/>
              </a:ext>
            </a:extLst>
          </p:cNvPr>
          <p:cNvSpPr/>
          <p:nvPr/>
        </p:nvSpPr>
        <p:spPr>
          <a:xfrm>
            <a:off x="5272326" y="3871465"/>
            <a:ext cx="1673908" cy="11654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Формирование запроса на описание источников</a:t>
            </a:r>
            <a:endParaRPr lang="x-none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40">
            <a:extLst>
              <a:ext uri="{FF2B5EF4-FFF2-40B4-BE49-F238E27FC236}">
                <a16:creationId xmlns:a16="http://schemas.microsoft.com/office/drawing/2014/main" id="{E91F359F-55E3-AF4F-8894-2487D8A769E7}"/>
              </a:ext>
            </a:extLst>
          </p:cNvPr>
          <p:cNvSpPr/>
          <p:nvPr/>
        </p:nvSpPr>
        <p:spPr>
          <a:xfrm>
            <a:off x="7231843" y="3871464"/>
            <a:ext cx="2367476" cy="11654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Формирование требований к загрузке данных из источников, актуализация регламента интеграции с ИС и др. документов</a:t>
            </a:r>
            <a:endParaRPr lang="x-none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A9E451C4-9D69-4846-A8B6-1958FDAACA59}"/>
              </a:ext>
            </a:extLst>
          </p:cNvPr>
          <p:cNvSpPr/>
          <p:nvPr/>
        </p:nvSpPr>
        <p:spPr>
          <a:xfrm>
            <a:off x="10084173" y="3871465"/>
            <a:ext cx="1673908" cy="11654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Настройка загрузки данных</a:t>
            </a:r>
            <a:endParaRPr lang="x-none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42">
            <a:extLst>
              <a:ext uri="{FF2B5EF4-FFF2-40B4-BE49-F238E27FC236}">
                <a16:creationId xmlns:a16="http://schemas.microsoft.com/office/drawing/2014/main" id="{E3484528-EFEB-7B4C-B088-D81A404C9723}"/>
              </a:ext>
            </a:extLst>
          </p:cNvPr>
          <p:cNvSpPr/>
          <p:nvPr/>
        </p:nvSpPr>
        <p:spPr>
          <a:xfrm>
            <a:off x="1819988" y="5206330"/>
            <a:ext cx="1673908" cy="11654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Проведение технических работ. Подготовка источников к интеграции.</a:t>
            </a:r>
            <a:endParaRPr lang="x-none" sz="1100" dirty="0">
              <a:latin typeface="Century Gothic" panose="020B0502020202020204" pitchFamily="34" charset="0"/>
            </a:endParaRPr>
          </a:p>
        </p:txBody>
      </p:sp>
      <p:sp>
        <p:nvSpPr>
          <p:cNvPr id="33" name="Rectangle 43">
            <a:extLst>
              <a:ext uri="{FF2B5EF4-FFF2-40B4-BE49-F238E27FC236}">
                <a16:creationId xmlns:a16="http://schemas.microsoft.com/office/drawing/2014/main" id="{5647B737-8921-8046-8CC4-E8744B3A6FDA}"/>
              </a:ext>
            </a:extLst>
          </p:cNvPr>
          <p:cNvSpPr/>
          <p:nvPr/>
        </p:nvSpPr>
        <p:spPr>
          <a:xfrm>
            <a:off x="5272326" y="5234625"/>
            <a:ext cx="1673908" cy="11654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Подготовка ответа на запрос</a:t>
            </a:r>
            <a:endParaRPr lang="x-none" sz="1100" dirty="0">
              <a:latin typeface="Century Gothic" panose="020B0502020202020204" pitchFamily="34" charset="0"/>
            </a:endParaRPr>
          </a:p>
        </p:txBody>
      </p:sp>
      <p:sp>
        <p:nvSpPr>
          <p:cNvPr id="34" name="Diamond 44">
            <a:extLst>
              <a:ext uri="{FF2B5EF4-FFF2-40B4-BE49-F238E27FC236}">
                <a16:creationId xmlns:a16="http://schemas.microsoft.com/office/drawing/2014/main" id="{DCC6110D-3D2C-1E48-940D-8894D5CA7996}"/>
              </a:ext>
            </a:extLst>
          </p:cNvPr>
          <p:cNvSpPr/>
          <p:nvPr/>
        </p:nvSpPr>
        <p:spPr>
          <a:xfrm>
            <a:off x="5022865" y="2530936"/>
            <a:ext cx="2783936" cy="1165415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Необходимы изменения ВНД?</a:t>
            </a:r>
            <a:endParaRPr lang="x-none" sz="1100" dirty="0">
              <a:latin typeface="Century Gothic" panose="020B0502020202020204" pitchFamily="34" charset="0"/>
            </a:endParaRPr>
          </a:p>
        </p:txBody>
      </p:sp>
      <p:sp>
        <p:nvSpPr>
          <p:cNvPr id="35" name="Oval 45">
            <a:extLst>
              <a:ext uri="{FF2B5EF4-FFF2-40B4-BE49-F238E27FC236}">
                <a16:creationId xmlns:a16="http://schemas.microsoft.com/office/drawing/2014/main" id="{0B13611A-8961-2D43-B2E4-5718958B4866}"/>
              </a:ext>
            </a:extLst>
          </p:cNvPr>
          <p:cNvSpPr/>
          <p:nvPr/>
        </p:nvSpPr>
        <p:spPr>
          <a:xfrm>
            <a:off x="1094336" y="1444916"/>
            <a:ext cx="695091" cy="691282"/>
          </a:xfrm>
          <a:prstGeom prst="ellipse">
            <a:avLst/>
          </a:prstGeom>
          <a:solidFill>
            <a:srgbClr val="213F84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37" name="Straight Arrow Connector 47">
            <a:extLst>
              <a:ext uri="{FF2B5EF4-FFF2-40B4-BE49-F238E27FC236}">
                <a16:creationId xmlns:a16="http://schemas.microsoft.com/office/drawing/2014/main" id="{51AC846D-CC2B-314E-B06E-9705FA436B2A}"/>
              </a:ext>
            </a:extLst>
          </p:cNvPr>
          <p:cNvCxnSpPr>
            <a:cxnSpLocks/>
            <a:stCxn id="35" idx="6"/>
            <a:endCxn id="22" idx="1"/>
          </p:cNvCxnSpPr>
          <p:nvPr/>
        </p:nvCxnSpPr>
        <p:spPr>
          <a:xfrm flipV="1">
            <a:off x="1789427" y="1786927"/>
            <a:ext cx="449504" cy="36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51">
            <a:extLst>
              <a:ext uri="{FF2B5EF4-FFF2-40B4-BE49-F238E27FC236}">
                <a16:creationId xmlns:a16="http://schemas.microsoft.com/office/drawing/2014/main" id="{410891E0-D4C8-8443-B3DC-7540D6A3F797}"/>
              </a:ext>
            </a:extLst>
          </p:cNvPr>
          <p:cNvCxnSpPr>
            <a:cxnSpLocks/>
            <a:endCxn id="25" idx="0"/>
          </p:cNvCxnSpPr>
          <p:nvPr/>
        </p:nvCxnSpPr>
        <p:spPr>
          <a:xfrm rot="10800000" flipV="1">
            <a:off x="1810463" y="2132569"/>
            <a:ext cx="428466" cy="414759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09">
            <a:extLst>
              <a:ext uri="{FF2B5EF4-FFF2-40B4-BE49-F238E27FC236}">
                <a16:creationId xmlns:a16="http://schemas.microsoft.com/office/drawing/2014/main" id="{BC9F55AE-753E-9643-9DDF-44015A6E88C5}"/>
              </a:ext>
            </a:extLst>
          </p:cNvPr>
          <p:cNvGrpSpPr/>
          <p:nvPr/>
        </p:nvGrpSpPr>
        <p:grpSpPr>
          <a:xfrm>
            <a:off x="2642197" y="1786928"/>
            <a:ext cx="2380668" cy="1339360"/>
            <a:chOff x="2418947" y="1623909"/>
            <a:chExt cx="2380668" cy="1339360"/>
          </a:xfrm>
        </p:grpSpPr>
        <p:cxnSp>
          <p:nvCxnSpPr>
            <p:cNvPr id="40" name="Elbow Connector 99">
              <a:extLst>
                <a:ext uri="{FF2B5EF4-FFF2-40B4-BE49-F238E27FC236}">
                  <a16:creationId xmlns:a16="http://schemas.microsoft.com/office/drawing/2014/main" id="{6BDDEFD4-0C3E-9246-A667-DBEB88FDA61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174430" y="2554516"/>
              <a:ext cx="653270" cy="164236"/>
            </a:xfrm>
            <a:prstGeom prst="bentConnector3">
              <a:avLst>
                <a:gd name="adj1" fmla="val -157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101">
              <a:extLst>
                <a:ext uri="{FF2B5EF4-FFF2-40B4-BE49-F238E27FC236}">
                  <a16:creationId xmlns:a16="http://schemas.microsoft.com/office/drawing/2014/main" id="{D1D50F8A-543A-1C41-BE69-311AE84D3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1726" y="1623909"/>
              <a:ext cx="2227889" cy="676704"/>
            </a:xfrm>
            <a:prstGeom prst="bentConnector3">
              <a:avLst>
                <a:gd name="adj1" fmla="val 8933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111">
            <a:extLst>
              <a:ext uri="{FF2B5EF4-FFF2-40B4-BE49-F238E27FC236}">
                <a16:creationId xmlns:a16="http://schemas.microsoft.com/office/drawing/2014/main" id="{C074A53B-A628-E34A-A81B-78311901175C}"/>
              </a:ext>
            </a:extLst>
          </p:cNvPr>
          <p:cNvCxnSpPr>
            <a:stCxn id="23" idx="2"/>
            <a:endCxn id="34" idx="0"/>
          </p:cNvCxnSpPr>
          <p:nvPr/>
        </p:nvCxnSpPr>
        <p:spPr>
          <a:xfrm>
            <a:off x="6414833" y="2369634"/>
            <a:ext cx="0" cy="161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13">
            <a:extLst>
              <a:ext uri="{FF2B5EF4-FFF2-40B4-BE49-F238E27FC236}">
                <a16:creationId xmlns:a16="http://schemas.microsoft.com/office/drawing/2014/main" id="{E972CE8B-AAD4-8E48-982B-5CFD084904D2}"/>
              </a:ext>
            </a:extLst>
          </p:cNvPr>
          <p:cNvCxnSpPr>
            <a:stCxn id="34" idx="1"/>
            <a:endCxn id="26" idx="3"/>
          </p:cNvCxnSpPr>
          <p:nvPr/>
        </p:nvCxnSpPr>
        <p:spPr>
          <a:xfrm flipH="1">
            <a:off x="4606407" y="3113644"/>
            <a:ext cx="416458" cy="8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122">
            <a:extLst>
              <a:ext uri="{FF2B5EF4-FFF2-40B4-BE49-F238E27FC236}">
                <a16:creationId xmlns:a16="http://schemas.microsoft.com/office/drawing/2014/main" id="{AF8FB0E0-03E3-4A47-861C-3872DB62695E}"/>
              </a:ext>
            </a:extLst>
          </p:cNvPr>
          <p:cNvCxnSpPr>
            <a:stCxn id="34" idx="3"/>
            <a:endCxn id="24" idx="1"/>
          </p:cNvCxnSpPr>
          <p:nvPr/>
        </p:nvCxnSpPr>
        <p:spPr>
          <a:xfrm flipV="1">
            <a:off x="7806801" y="1786927"/>
            <a:ext cx="598846" cy="1326717"/>
          </a:xfrm>
          <a:prstGeom prst="bentConnector3">
            <a:avLst>
              <a:gd name="adj1" fmla="val 29569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125">
            <a:extLst>
              <a:ext uri="{FF2B5EF4-FFF2-40B4-BE49-F238E27FC236}">
                <a16:creationId xmlns:a16="http://schemas.microsoft.com/office/drawing/2014/main" id="{4C94355B-D2C5-CA48-BB9B-F90C5C4AE420}"/>
              </a:ext>
            </a:extLst>
          </p:cNvPr>
          <p:cNvCxnSpPr>
            <a:stCxn id="26" idx="2"/>
            <a:endCxn id="27" idx="1"/>
          </p:cNvCxnSpPr>
          <p:nvPr/>
        </p:nvCxnSpPr>
        <p:spPr>
          <a:xfrm rot="5400000" flipH="1" flipV="1">
            <a:off x="5805322" y="1096866"/>
            <a:ext cx="564456" cy="4636194"/>
          </a:xfrm>
          <a:prstGeom prst="bentConnector4">
            <a:avLst>
              <a:gd name="adj1" fmla="val -23387"/>
              <a:gd name="adj2" fmla="val 9430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136">
            <a:extLst>
              <a:ext uri="{FF2B5EF4-FFF2-40B4-BE49-F238E27FC236}">
                <a16:creationId xmlns:a16="http://schemas.microsoft.com/office/drawing/2014/main" id="{7B0EA9A3-54E8-B348-B9B1-C81A2F9E701D}"/>
              </a:ext>
            </a:extLst>
          </p:cNvPr>
          <p:cNvCxnSpPr>
            <a:stCxn id="31" idx="3"/>
            <a:endCxn id="28" idx="1"/>
          </p:cNvCxnSpPr>
          <p:nvPr/>
        </p:nvCxnSpPr>
        <p:spPr>
          <a:xfrm flipV="1">
            <a:off x="3493896" y="4454173"/>
            <a:ext cx="1778430" cy="1334865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38">
            <a:extLst>
              <a:ext uri="{FF2B5EF4-FFF2-40B4-BE49-F238E27FC236}">
                <a16:creationId xmlns:a16="http://schemas.microsoft.com/office/drawing/2014/main" id="{4ADE01BA-8B0B-0740-BB9B-2D29EF9EE611}"/>
              </a:ext>
            </a:extLst>
          </p:cNvPr>
          <p:cNvCxnSpPr>
            <a:stCxn id="28" idx="2"/>
            <a:endCxn id="33" idx="0"/>
          </p:cNvCxnSpPr>
          <p:nvPr/>
        </p:nvCxnSpPr>
        <p:spPr>
          <a:xfrm>
            <a:off x="6109280" y="5036880"/>
            <a:ext cx="0" cy="197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140">
            <a:extLst>
              <a:ext uri="{FF2B5EF4-FFF2-40B4-BE49-F238E27FC236}">
                <a16:creationId xmlns:a16="http://schemas.microsoft.com/office/drawing/2014/main" id="{C5B6EBB0-39AF-5A4B-892C-2C65B2146D04}"/>
              </a:ext>
            </a:extLst>
          </p:cNvPr>
          <p:cNvCxnSpPr>
            <a:stCxn id="33" idx="3"/>
            <a:endCxn id="29" idx="1"/>
          </p:cNvCxnSpPr>
          <p:nvPr/>
        </p:nvCxnSpPr>
        <p:spPr>
          <a:xfrm flipV="1">
            <a:off x="6946234" y="4454172"/>
            <a:ext cx="285609" cy="1363161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142">
            <a:extLst>
              <a:ext uri="{FF2B5EF4-FFF2-40B4-BE49-F238E27FC236}">
                <a16:creationId xmlns:a16="http://schemas.microsoft.com/office/drawing/2014/main" id="{D1FD5AE0-ABFC-C041-B1C7-AA394737F9C2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9599319" y="4454172"/>
            <a:ext cx="484854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144">
            <a:extLst>
              <a:ext uri="{FF2B5EF4-FFF2-40B4-BE49-F238E27FC236}">
                <a16:creationId xmlns:a16="http://schemas.microsoft.com/office/drawing/2014/main" id="{3B82DBA2-B710-6B45-A9FD-1BB502073400}"/>
              </a:ext>
            </a:extLst>
          </p:cNvPr>
          <p:cNvCxnSpPr>
            <a:stCxn id="27" idx="0"/>
            <a:endCxn id="24" idx="2"/>
          </p:cNvCxnSpPr>
          <p:nvPr/>
        </p:nvCxnSpPr>
        <p:spPr>
          <a:xfrm flipV="1">
            <a:off x="9589385" y="2369634"/>
            <a:ext cx="0" cy="1803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le 14">
            <a:extLst>
              <a:ext uri="{FF2B5EF4-FFF2-40B4-BE49-F238E27FC236}">
                <a16:creationId xmlns:a16="http://schemas.microsoft.com/office/drawing/2014/main" id="{B421A4C4-4496-8A4C-A7D6-E80E44913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903720"/>
              </p:ext>
            </p:extLst>
          </p:nvPr>
        </p:nvGraphicFramePr>
        <p:xfrm>
          <a:off x="7377499" y="5335387"/>
          <a:ext cx="4526238" cy="246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724">
                  <a:extLst>
                    <a:ext uri="{9D8B030D-6E8A-4147-A177-3AD203B41FA5}">
                      <a16:colId xmlns:a16="http://schemas.microsoft.com/office/drawing/2014/main" val="1819828835"/>
                    </a:ext>
                  </a:extLst>
                </a:gridCol>
                <a:gridCol w="4033514">
                  <a:extLst>
                    <a:ext uri="{9D8B030D-6E8A-4147-A177-3AD203B41FA5}">
                      <a16:colId xmlns:a16="http://schemas.microsoft.com/office/drawing/2014/main" val="723457943"/>
                    </a:ext>
                  </a:extLst>
                </a:gridCol>
              </a:tblGrid>
              <a:tr h="246631">
                <a:tc>
                  <a:txBody>
                    <a:bodyPr/>
                    <a:lstStyle/>
                    <a:p>
                      <a:endParaRPr lang="x-none" sz="9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3F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Century Gothic" panose="020B0502020202020204" pitchFamily="34" charset="0"/>
                        </a:rPr>
                        <a:t>Методологические работы</a:t>
                      </a:r>
                      <a:endParaRPr lang="x-none" sz="9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933906"/>
                  </a:ext>
                </a:extLst>
              </a:tr>
            </a:tbl>
          </a:graphicData>
        </a:graphic>
      </p:graphicFrame>
      <p:graphicFrame>
        <p:nvGraphicFramePr>
          <p:cNvPr id="52" name="Table 147">
            <a:extLst>
              <a:ext uri="{FF2B5EF4-FFF2-40B4-BE49-F238E27FC236}">
                <a16:creationId xmlns:a16="http://schemas.microsoft.com/office/drawing/2014/main" id="{85EB6930-B858-4145-B931-FDC78546D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77170"/>
              </p:ext>
            </p:extLst>
          </p:nvPr>
        </p:nvGraphicFramePr>
        <p:xfrm>
          <a:off x="7377499" y="5641723"/>
          <a:ext cx="4524332" cy="24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724">
                  <a:extLst>
                    <a:ext uri="{9D8B030D-6E8A-4147-A177-3AD203B41FA5}">
                      <a16:colId xmlns:a16="http://schemas.microsoft.com/office/drawing/2014/main" val="1819828835"/>
                    </a:ext>
                  </a:extLst>
                </a:gridCol>
                <a:gridCol w="4031608">
                  <a:extLst>
                    <a:ext uri="{9D8B030D-6E8A-4147-A177-3AD203B41FA5}">
                      <a16:colId xmlns:a16="http://schemas.microsoft.com/office/drawing/2014/main" val="723457943"/>
                    </a:ext>
                  </a:extLst>
                </a:gridCol>
              </a:tblGrid>
              <a:tr h="231306">
                <a:tc>
                  <a:txBody>
                    <a:bodyPr/>
                    <a:lstStyle/>
                    <a:p>
                      <a:endParaRPr lang="x-none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Century Gothic" panose="020B0502020202020204" pitchFamily="34" charset="0"/>
                        </a:rPr>
                        <a:t>Корректировки ВНД и настройка источников</a:t>
                      </a:r>
                      <a:endParaRPr lang="x-none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933906"/>
                  </a:ext>
                </a:extLst>
              </a:tr>
            </a:tbl>
          </a:graphicData>
        </a:graphic>
      </p:graphicFrame>
      <p:graphicFrame>
        <p:nvGraphicFramePr>
          <p:cNvPr id="53" name="Table 14">
            <a:extLst>
              <a:ext uri="{FF2B5EF4-FFF2-40B4-BE49-F238E27FC236}">
                <a16:creationId xmlns:a16="http://schemas.microsoft.com/office/drawing/2014/main" id="{5308BCB0-126C-DA4E-9F58-C66F47FC1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980318"/>
              </p:ext>
            </p:extLst>
          </p:nvPr>
        </p:nvGraphicFramePr>
        <p:xfrm>
          <a:off x="7377499" y="5945268"/>
          <a:ext cx="4524332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632">
                  <a:extLst>
                    <a:ext uri="{9D8B030D-6E8A-4147-A177-3AD203B41FA5}">
                      <a16:colId xmlns:a16="http://schemas.microsoft.com/office/drawing/2014/main" val="1819828835"/>
                    </a:ext>
                  </a:extLst>
                </a:gridCol>
                <a:gridCol w="4039700">
                  <a:extLst>
                    <a:ext uri="{9D8B030D-6E8A-4147-A177-3AD203B41FA5}">
                      <a16:colId xmlns:a16="http://schemas.microsoft.com/office/drawing/2014/main" val="723457943"/>
                    </a:ext>
                  </a:extLst>
                </a:gridCol>
              </a:tblGrid>
              <a:tr h="269500">
                <a:tc>
                  <a:txBody>
                    <a:bodyPr/>
                    <a:lstStyle/>
                    <a:p>
                      <a:endParaRPr lang="x-none" sz="10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Century Gothic" panose="020B0502020202020204" pitchFamily="34" charset="0"/>
                        </a:rPr>
                        <a:t>Итерационные работы по настройке загрузки, </a:t>
                      </a:r>
                      <a:r>
                        <a:rPr lang="ru-RU" sz="1000">
                          <a:latin typeface="Century Gothic" panose="020B0502020202020204" pitchFamily="34" charset="0"/>
                        </a:rPr>
                        <a:t>визуализации и </a:t>
                      </a:r>
                      <a:r>
                        <a:rPr lang="ru-RU" sz="1000" dirty="0">
                          <a:latin typeface="Century Gothic" panose="020B0502020202020204" pitchFamily="34" charset="0"/>
                        </a:rPr>
                        <a:t>демонстрации данных</a:t>
                      </a:r>
                      <a:r>
                        <a:rPr lang="ru-RU" sz="1000" dirty="0"/>
                        <a:t>.</a:t>
                      </a:r>
                      <a:endParaRPr lang="x-none" sz="10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933906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51D83814-8EBD-6E4F-95B9-C5965241AAEF}"/>
              </a:ext>
            </a:extLst>
          </p:cNvPr>
          <p:cNvSpPr txBox="1"/>
          <p:nvPr/>
        </p:nvSpPr>
        <p:spPr>
          <a:xfrm>
            <a:off x="4634046" y="279233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Да</a:t>
            </a:r>
            <a:endParaRPr lang="x-none" dirty="0"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06CE43-BF72-744E-BE10-00E4088DA140}"/>
              </a:ext>
            </a:extLst>
          </p:cNvPr>
          <p:cNvSpPr txBox="1"/>
          <p:nvPr/>
        </p:nvSpPr>
        <p:spPr>
          <a:xfrm>
            <a:off x="7489571" y="2676607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Нет</a:t>
            </a:r>
            <a:endParaRPr lang="x-non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7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105"/>
          <p:cNvSpPr/>
          <p:nvPr/>
        </p:nvSpPr>
        <p:spPr>
          <a:xfrm>
            <a:off x="521338" y="1072072"/>
            <a:ext cx="938212" cy="938212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1000" dirty="0" err="1">
              <a:solidFill>
                <a:schemeClr val="bg1"/>
              </a:solidFill>
            </a:endParaRPr>
          </a:p>
        </p:txBody>
      </p:sp>
      <p:pic>
        <p:nvPicPr>
          <p:cNvPr id="32" name="Picture 21">
            <a:extLst>
              <a:ext uri="{FF2B5EF4-FFF2-40B4-BE49-F238E27FC236}">
                <a16:creationId xmlns:a16="http://schemas.microsoft.com/office/drawing/2014/main" id="{36E31679-D39D-4FA3-9D03-7485C4DEC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70" y="121727"/>
            <a:ext cx="2144662" cy="4203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772" y="0"/>
            <a:ext cx="45719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 35"/>
          <p:cNvSpPr/>
          <p:nvPr/>
        </p:nvSpPr>
        <p:spPr>
          <a:xfrm>
            <a:off x="175491" y="0"/>
            <a:ext cx="45719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3791"/>
            <a:ext cx="12192000" cy="554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5263" y="157190"/>
            <a:ext cx="8201891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98">
              <a:lnSpc>
                <a:spcPct val="85000"/>
              </a:lnSpc>
              <a:defRPr/>
            </a:pPr>
            <a:r>
              <a:rPr lang="ru-RU" sz="2400" b="1" dirty="0">
                <a:solidFill>
                  <a:srgbClr val="F2A51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Основные преимущества внедрения КХД</a:t>
            </a:r>
          </a:p>
          <a:p>
            <a:pPr defTabSz="457198">
              <a:lnSpc>
                <a:spcPct val="85000"/>
              </a:lnSpc>
              <a:defRPr/>
            </a:pPr>
            <a:endParaRPr lang="en-US" altLang="pt-PT" sz="2400" b="1" dirty="0">
              <a:solidFill>
                <a:srgbClr val="F2A51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771" y="738909"/>
            <a:ext cx="4569229" cy="6124711"/>
          </a:xfrm>
          <a:prstGeom prst="rect">
            <a:avLst/>
          </a:prstGeom>
        </p:spPr>
      </p:pic>
      <p:pic>
        <p:nvPicPr>
          <p:cNvPr id="52" name="Picture 2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15" y="1198278"/>
            <a:ext cx="568267" cy="653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48226" y="1340224"/>
            <a:ext cx="4636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Принятие решений на основе аналитик данных</a:t>
            </a:r>
          </a:p>
        </p:txBody>
      </p:sp>
      <p:sp>
        <p:nvSpPr>
          <p:cNvPr id="53" name="Oval 105"/>
          <p:cNvSpPr/>
          <p:nvPr/>
        </p:nvSpPr>
        <p:spPr>
          <a:xfrm>
            <a:off x="6384431" y="2172393"/>
            <a:ext cx="938212" cy="938212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1000" dirty="0" err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338" y="2233673"/>
            <a:ext cx="5817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r"/>
            <a:r>
              <a:rPr lang="ru-RU" spc="-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Возможность оперативно получать отчетность на регулярной основе в автоматическом режиме и в требуемой детализации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100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543" y="2285432"/>
            <a:ext cx="662303" cy="662303"/>
          </a:xfrm>
          <a:prstGeom prst="rect">
            <a:avLst/>
          </a:prstGeom>
        </p:spPr>
      </p:pic>
      <p:sp>
        <p:nvSpPr>
          <p:cNvPr id="56" name="Oval 105"/>
          <p:cNvSpPr/>
          <p:nvPr/>
        </p:nvSpPr>
        <p:spPr>
          <a:xfrm>
            <a:off x="521338" y="3428999"/>
            <a:ext cx="938212" cy="940777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1000" dirty="0" err="1">
              <a:solidFill>
                <a:schemeClr val="bg1"/>
              </a:solidFill>
            </a:endParaRPr>
          </a:p>
        </p:txBody>
      </p:sp>
      <p:pic>
        <p:nvPicPr>
          <p:cNvPr id="57" name="Picture 2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33" y="3673615"/>
            <a:ext cx="626021" cy="4674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15645" y="35627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Обеспечение полноты, достоверности и непротиворечивости данных</a:t>
            </a:r>
          </a:p>
        </p:txBody>
      </p:sp>
      <p:sp>
        <p:nvSpPr>
          <p:cNvPr id="58" name="Oval 105"/>
          <p:cNvSpPr/>
          <p:nvPr/>
        </p:nvSpPr>
        <p:spPr>
          <a:xfrm>
            <a:off x="6384431" y="4494721"/>
            <a:ext cx="938212" cy="938212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1000" dirty="0" err="1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7433" y="4779161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Стандартизация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мето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Oval 103"/>
          <p:cNvSpPr/>
          <p:nvPr/>
        </p:nvSpPr>
        <p:spPr>
          <a:xfrm>
            <a:off x="521338" y="5630439"/>
            <a:ext cx="938212" cy="938212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1000" dirty="0" err="1">
              <a:solidFill>
                <a:schemeClr val="bg1"/>
              </a:solidFill>
            </a:endParaRPr>
          </a:p>
        </p:txBody>
      </p:sp>
      <p:pic>
        <p:nvPicPr>
          <p:cNvPr id="60" name="Picture 2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758" y="5718545"/>
            <a:ext cx="761625" cy="762000"/>
          </a:xfrm>
          <a:prstGeom prst="rect">
            <a:avLst/>
          </a:prstGeom>
        </p:spPr>
      </p:pic>
      <p:sp>
        <p:nvSpPr>
          <p:cNvPr id="61" name="object 29"/>
          <p:cNvSpPr txBox="1"/>
          <p:nvPr/>
        </p:nvSpPr>
        <p:spPr>
          <a:xfrm>
            <a:off x="1615645" y="5739165"/>
            <a:ext cx="578588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Выявление скрытых взаимосвязей между факторами за счет интеграции данных</a:t>
            </a:r>
            <a:endParaRPr dirty="0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05" y="4571752"/>
            <a:ext cx="787720" cy="78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2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772" y="0"/>
            <a:ext cx="45719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 35"/>
          <p:cNvSpPr/>
          <p:nvPr/>
        </p:nvSpPr>
        <p:spPr>
          <a:xfrm>
            <a:off x="175491" y="0"/>
            <a:ext cx="45719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B9BE7-CB55-D248-AC47-9D5582F65BCC}"/>
              </a:ext>
            </a:extLst>
          </p:cNvPr>
          <p:cNvSpPr txBox="1"/>
          <p:nvPr/>
        </p:nvSpPr>
        <p:spPr>
          <a:xfrm>
            <a:off x="1868030" y="3226739"/>
            <a:ext cx="9302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ru-RU" sz="4000" dirty="0"/>
              <a:t>СПАСИБО ЗА ВНИМАНИЕ!</a:t>
            </a:r>
          </a:p>
        </p:txBody>
      </p:sp>
      <p:pic>
        <p:nvPicPr>
          <p:cNvPr id="9" name="Picture 21">
            <a:extLst>
              <a:ext uri="{FF2B5EF4-FFF2-40B4-BE49-F238E27FC236}">
                <a16:creationId xmlns:a16="http://schemas.microsoft.com/office/drawing/2014/main" id="{36E31679-D39D-4FA3-9D03-7485C4DEC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70" y="121727"/>
            <a:ext cx="2144662" cy="4203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663791"/>
            <a:ext cx="12192000" cy="554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26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SK Transformation">
      <a:dk1>
        <a:sysClr val="windowText" lastClr="000000"/>
      </a:dk1>
      <a:lt1>
        <a:sysClr val="window" lastClr="FFFFFF"/>
      </a:lt1>
      <a:dk2>
        <a:srgbClr val="082C50"/>
      </a:dk2>
      <a:lt2>
        <a:srgbClr val="808080"/>
      </a:lt2>
      <a:accent1>
        <a:srgbClr val="E2E2E2"/>
      </a:accent1>
      <a:accent2>
        <a:srgbClr val="CCE3F2"/>
      </a:accent2>
      <a:accent3>
        <a:srgbClr val="DC8700"/>
      </a:accent3>
      <a:accent4>
        <a:srgbClr val="E94244"/>
      </a:accent4>
      <a:accent5>
        <a:srgbClr val="FFDA07"/>
      </a:accent5>
      <a:accent6>
        <a:srgbClr val="049536"/>
      </a:accent6>
      <a:hlink>
        <a:srgbClr val="006CBA"/>
      </a:hlink>
      <a:folHlink>
        <a:srgbClr val="349AD3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blank">
  <a:themeElements>
    <a:clrScheme name="SK Transformation">
      <a:dk1>
        <a:sysClr val="windowText" lastClr="000000"/>
      </a:dk1>
      <a:lt1>
        <a:sysClr val="window" lastClr="FFFFFF"/>
      </a:lt1>
      <a:dk2>
        <a:srgbClr val="082C50"/>
      </a:dk2>
      <a:lt2>
        <a:srgbClr val="808080"/>
      </a:lt2>
      <a:accent1>
        <a:srgbClr val="E2E2E2"/>
      </a:accent1>
      <a:accent2>
        <a:srgbClr val="CCE3F2"/>
      </a:accent2>
      <a:accent3>
        <a:srgbClr val="DC8700"/>
      </a:accent3>
      <a:accent4>
        <a:srgbClr val="E94244"/>
      </a:accent4>
      <a:accent5>
        <a:srgbClr val="FFDA07"/>
      </a:accent5>
      <a:accent6>
        <a:srgbClr val="049536"/>
      </a:accent6>
      <a:hlink>
        <a:srgbClr val="006CBA"/>
      </a:hlink>
      <a:folHlink>
        <a:srgbClr val="349AD3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blank">
  <a:themeElements>
    <a:clrScheme name="SK Transformation">
      <a:dk1>
        <a:sysClr val="windowText" lastClr="000000"/>
      </a:dk1>
      <a:lt1>
        <a:sysClr val="window" lastClr="FFFFFF"/>
      </a:lt1>
      <a:dk2>
        <a:srgbClr val="082C50"/>
      </a:dk2>
      <a:lt2>
        <a:srgbClr val="808080"/>
      </a:lt2>
      <a:accent1>
        <a:srgbClr val="E2E2E2"/>
      </a:accent1>
      <a:accent2>
        <a:srgbClr val="CCE3F2"/>
      </a:accent2>
      <a:accent3>
        <a:srgbClr val="DC8700"/>
      </a:accent3>
      <a:accent4>
        <a:srgbClr val="E94244"/>
      </a:accent4>
      <a:accent5>
        <a:srgbClr val="FFDA07"/>
      </a:accent5>
      <a:accent6>
        <a:srgbClr val="049536"/>
      </a:accent6>
      <a:hlink>
        <a:srgbClr val="006CBA"/>
      </a:hlink>
      <a:folHlink>
        <a:srgbClr val="349AD3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26452</TotalTime>
  <Words>329</Words>
  <Application>Microsoft Office PowerPoint</Application>
  <PresentationFormat>Широкоэкранный</PresentationFormat>
  <Paragraphs>58</Paragraphs>
  <Slides>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Segoe UI</vt:lpstr>
      <vt:lpstr>Тема Office</vt:lpstr>
      <vt:lpstr>blank</vt:lpstr>
      <vt:lpstr>1_blank</vt:lpstr>
      <vt:lpstr>2_blank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Ташкенбаева Гульмира</dc:creator>
  <cp:lastModifiedBy>telecom.kz</cp:lastModifiedBy>
  <cp:revision>1799</cp:revision>
  <cp:lastPrinted>2019-05-29T04:15:09Z</cp:lastPrinted>
  <dcterms:created xsi:type="dcterms:W3CDTF">2017-06-01T09:27:46Z</dcterms:created>
  <dcterms:modified xsi:type="dcterms:W3CDTF">2022-11-23T16:52:19Z</dcterms:modified>
</cp:coreProperties>
</file>